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2444E-88AB-41BA-9CF6-7174C03F142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4BDA-DD32-440C-9565-02FC7F76C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8279F-B8C1-4F53-8830-B953672FFDF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D267-562A-4DB6-9AB3-CA2692569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9E4E-704A-4C32-A316-2221E2912D04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CA9D-A9B1-49CD-BB3A-AEC2EB18C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2161-60F0-4D0E-95F3-E9FC57810BD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5479-7F3C-40CB-AE38-74B0DBB61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013D-6E28-42BC-BB9B-A963CF4310BB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3779-6E47-4C7F-959E-587B0F323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2BE4-5047-4B0D-9234-FEFAA4239D8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0366-08ED-4221-BF84-F03D81074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7B46-B726-4F54-A9F9-68A369AE9FBA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9259-608D-4ED4-BEFF-E21348482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C0CC-C460-46F3-B3F5-F04A84BD02EB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9A69A-7842-4838-AF79-FD676A5D9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3400-1FD9-46FD-A89B-39E520DB168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FC36-83C4-44AC-A0BB-06A541122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0C28-7375-4873-AB76-965E29ACAC0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F021-543A-4858-810C-91709B9D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58E30-F954-46C4-88C0-3652F954831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CD74-2811-42CC-8F38-EA240DE3F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E4A9C0-FFEF-40ED-AF6F-401B86CF4C2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C6E8D5-6E20-4B67-AAE4-96D224D6A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effectLst/>
              </a:rPr>
              <a:t>Роль обществ пациентов в защите прав участников клинических исследований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941888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/>
              <a:t>Юрий Александрович </a:t>
            </a:r>
            <a:r>
              <a:rPr lang="ru-RU" b="1" dirty="0" smtClean="0"/>
              <a:t>Жулёв</a:t>
            </a:r>
            <a:endParaRPr lang="en-US" b="1" dirty="0" smtClean="0"/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сопредседатель </a:t>
            </a:r>
            <a:r>
              <a:rPr lang="ru-RU" b="1" dirty="0"/>
              <a:t>Всероссийского      союза     общественных    объединений         пациентов, заместитель председателя Совета общественных организаций по защите прав пациентов при Министерстве здравоохранения и социального развития  Российской Федерации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29600" cy="15121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Всероссийский союз общественных объединений пациентов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844675"/>
            <a:ext cx="8640762" cy="4824413"/>
          </a:xfrm>
        </p:spPr>
        <p:txBody>
          <a:bodyPr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В настоящий момент во Всероссийский союз пациентов входит 17 общественных объединений. Союз осуществляет свою деятельность по следующим направлениям: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•	содействие консолидации деятельности объединений пациентов, их усилий и ресурсов для достижения указанной цели, анализ и выявление наиболее успешных технологий работы и их тиражирование;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•	содействие созданию и развитию объединений пациентов;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•	разработка и реализация проектов и программ, направленных на поддержку и развитие деятельности объединений пациентов;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•	создание единого информационного пространства для объединений пациентов, информационное обеспечение членов Союза;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•	выработка единых позиций членов Союза в отношении реализации прав граждан на охрану здоровья и медицинскую помощь.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29600" cy="1512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Всероссийский союз общественных объединений пациентов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844675"/>
            <a:ext cx="8640762" cy="4824413"/>
          </a:xfrm>
        </p:spPr>
        <p:txBody>
          <a:bodyPr/>
          <a:lstStyle/>
          <a:p>
            <a:pPr algn="just" eaLnBrk="1" hangingPunct="1"/>
            <a:r>
              <a:rPr lang="ru-RU" smtClean="0"/>
              <a:t>Наиболее важные достижения к текущему моменту:</a:t>
            </a:r>
          </a:p>
          <a:p>
            <a:pPr algn="just" eaLnBrk="1" hangingPunct="1"/>
            <a:r>
              <a:rPr lang="ru-RU" smtClean="0"/>
              <a:t>- </a:t>
            </a:r>
            <a:r>
              <a:rPr lang="ru-RU" smtClean="0">
                <a:latin typeface="Arial" charset="0"/>
              </a:rPr>
              <a:t>   </a:t>
            </a:r>
            <a:r>
              <a:rPr lang="ru-RU" smtClean="0"/>
              <a:t>принятие Декларации о правах пациентов в России;</a:t>
            </a:r>
          </a:p>
          <a:p>
            <a:pPr algn="just" eaLnBrk="1" hangingPunct="1"/>
            <a:r>
              <a:rPr lang="ru-RU" smtClean="0"/>
              <a:t>- разработка и принятие Этического кодекса общественных объединений пациентов, обществ по защите прав пациентов и некоммерческих организаций, действующих в интересах пациентов;</a:t>
            </a:r>
          </a:p>
          <a:p>
            <a:pPr algn="just" eaLnBrk="1" hangingPunct="1"/>
            <a:r>
              <a:rPr lang="ru-RU" smtClean="0"/>
              <a:t> - создание Совета общественных организаций по защите прав пациентов при Минздравсоцразвития РФ;</a:t>
            </a:r>
          </a:p>
          <a:p>
            <a:pPr algn="l" eaLnBrk="1" hangingPunct="1"/>
            <a:r>
              <a:rPr lang="ru-RU" smtClean="0"/>
              <a:t>- </a:t>
            </a:r>
            <a:r>
              <a:rPr lang="ru-RU" smtClean="0">
                <a:latin typeface="Arial" charset="0"/>
              </a:rPr>
              <a:t>   </a:t>
            </a:r>
            <a:r>
              <a:rPr lang="ru-RU" smtClean="0"/>
              <a:t>организация и проведение Всероссийских конгрессов пациентов.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4213" y="188913"/>
            <a:ext cx="7772400" cy="1920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Положение </a:t>
            </a:r>
            <a:br>
              <a:rPr lang="ru-RU" sz="2400" dirty="0"/>
            </a:br>
            <a:r>
              <a:rPr lang="ru-RU" sz="2400" dirty="0"/>
              <a:t>о Совете общественных организаций по защите прав пациентов при Министерстве здравоохранения и социального развития Российской Федерации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50825" y="1844675"/>
            <a:ext cx="8640763" cy="4464050"/>
          </a:xfrm>
        </p:spPr>
        <p:txBody>
          <a:bodyPr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Совет общественных организаций по защите прав пациентов при Министерстве здравоохранения и социального развития Российской Федерации (далее – Совет) является совещательным органом, осуществляющим рассмотрение и выработку предложений по вопросам организации и оказания медицинской и социальной помощи, включая лекарственное обеспечение, а также по вопросам повышения эффективности и безопасности медицинских технологий и медицинской продукции, совершенствования системы здравоохранения и государственной системы оказания медицинской помощи.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4213" y="188913"/>
            <a:ext cx="7772400" cy="1920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Положение </a:t>
            </a:r>
            <a:br>
              <a:rPr lang="ru-RU" sz="2400" dirty="0"/>
            </a:br>
            <a:r>
              <a:rPr lang="ru-RU" sz="2400" dirty="0"/>
              <a:t>о Совете общественных организаций по защите прав пациентов при Министерстве здравоохранения и социального развития Российской Федерации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2133600"/>
            <a:ext cx="8640762" cy="4464050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5. Совет осуществляет следующие функции: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обсуждение нормативных правовых актов, регулирующих отношения в сфере защиты прав пациентов;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подготовку предложений и рекомендаций по вопросам организации и оказания медицинской и социальной помощи, включая лекарственное обеспечение, повышения эффективности и безопасности медицинских технологий и медицинской продукции, совершенствования системы здравоохранения и государственной системы оказания медицинской помощи.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4213" y="188913"/>
            <a:ext cx="7772400" cy="1920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Положение </a:t>
            </a:r>
            <a:br>
              <a:rPr lang="ru-RU" sz="2400" dirty="0"/>
            </a:br>
            <a:r>
              <a:rPr lang="ru-RU" sz="2400" dirty="0"/>
              <a:t>о Совете общественных организаций по защите прав пациентов при Министерстве здравоохранения и социального развития Российской Федерации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2133600"/>
            <a:ext cx="8640762" cy="44640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2200" smtClean="0"/>
              <a:t>6. Совет для осуществления своей деятельности: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latin typeface="Arial" charset="0"/>
              </a:rPr>
              <a:t>д</a:t>
            </a:r>
            <a:r>
              <a:rPr lang="ru-RU" sz="2200" smtClean="0"/>
              <a:t>ает рекомендации Министерству здравоохранения и социального развития Российской Федерации о проведении совместных с Советом или самостоятельных мероприятий, способствующих реализации прав граждан на охрану здоровья;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2200" smtClean="0"/>
              <a:t>приглашает на свои заседания представителей органов государственной власти Российской Федерации и (или) органов исполнительной власти субъектов Российской Федерации, органов местного самоуправления, медицинских организаций и организаций социальной защиты населения;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2200" smtClean="0"/>
              <a:t>создает при необходимости экспертные группы, в том числе из числа лиц, не являющихся членами Совета, для осуществления возложенных на Совет функций;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2200" smtClean="0"/>
              <a:t>организует конференции и мероприятия направленные на осуществление функций Совета.</a:t>
            </a:r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24434"/>
            <a:ext cx="7772400" cy="10629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/>
              <a:t>взаимодействие</a:t>
            </a:r>
            <a:r>
              <a:rPr lang="ru-RU" sz="2400" dirty="0">
                <a:effectLst/>
                <a:latin typeface="Times New Roman"/>
                <a:ea typeface="Calibri"/>
              </a:rPr>
              <a:t> </a:t>
            </a:r>
            <a:r>
              <a:rPr lang="ru-RU" sz="2200" dirty="0"/>
              <a:t>с обществами пациентов в области защиты прав участников клинических исследований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1628775"/>
            <a:ext cx="8640762" cy="4968875"/>
          </a:xfrm>
        </p:spPr>
        <p:txBody>
          <a:bodyPr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Данное </a:t>
            </a:r>
            <a:r>
              <a:rPr lang="ru-RU" dirty="0" smtClean="0"/>
              <a:t>взаимодействие </a:t>
            </a:r>
            <a:r>
              <a:rPr lang="ru-RU" dirty="0"/>
              <a:t>может развиваться по следующим направлениям: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Внесение </a:t>
            </a:r>
            <a:r>
              <a:rPr lang="ru-RU" dirty="0"/>
              <a:t>изменений в действующую правовую базу регламентирующую проведение клинических испытаний.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Участие </a:t>
            </a:r>
            <a:r>
              <a:rPr lang="ru-RU" dirty="0"/>
              <a:t>обществ пациентов, страдающих конкретными заболеваниями, например, тяжелыми хроническими или </a:t>
            </a:r>
            <a:r>
              <a:rPr lang="ru-RU" dirty="0" err="1"/>
              <a:t>орфанными</a:t>
            </a:r>
            <a:r>
              <a:rPr lang="ru-RU" dirty="0"/>
              <a:t>, в обсуждении дизайна (протоколов) конкретных клинических испытаний.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Информирование </a:t>
            </a:r>
            <a:r>
              <a:rPr lang="ru-RU" dirty="0" err="1"/>
              <a:t>пациентского</a:t>
            </a:r>
            <a:r>
              <a:rPr lang="ru-RU" dirty="0"/>
              <a:t> сообщества, как об общих правилах проведения клинических исследований, так и о конкретных клинических испытаниях и тех правах, которыми обладают участники этих испытаний</a:t>
            </a:r>
            <a:r>
              <a:rPr lang="ru-RU" dirty="0" smtClean="0"/>
              <a:t>.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Вовлечение </a:t>
            </a:r>
            <a:r>
              <a:rPr lang="ru-RU" dirty="0"/>
              <a:t>обществ пациентов в процесс подготовки клинических испытаний не должен подменять собой прямой контакт между исследователем, доктором и пациентом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27584" y="19363"/>
            <a:ext cx="7772400" cy="1782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0" dirty="0">
                <a:latin typeface="Times New Roman"/>
              </a:rPr>
              <a:t/>
            </a:r>
            <a:br>
              <a:rPr lang="ru-RU" sz="1800" b="0" dirty="0">
                <a:latin typeface="Times New Roman"/>
              </a:rPr>
            </a:br>
            <a:r>
              <a:rPr lang="ru-RU" sz="2000" dirty="0"/>
              <a:t>ТИПОВЫЕ ПРАВИЛА</a:t>
            </a:r>
            <a:br>
              <a:rPr lang="ru-RU" sz="2000" dirty="0"/>
            </a:br>
            <a:r>
              <a:rPr lang="ru-RU" sz="2000" dirty="0"/>
              <a:t>ОБЯЗАТЕЛЬНОГО СТРАХОВАНИЯ ЖИЗНИ И ЗДОРОВЬЯ </a:t>
            </a:r>
            <a:r>
              <a:rPr lang="ru-RU" sz="2000" dirty="0" smtClean="0"/>
              <a:t>ПАЦИЕНТА, УЧАСТВУЮЩЕГО </a:t>
            </a:r>
            <a:r>
              <a:rPr lang="ru-RU" sz="2000" dirty="0"/>
              <a:t>В КЛИНИЧЕСКИХ </a:t>
            </a:r>
            <a:r>
              <a:rPr lang="ru-RU" sz="2000" dirty="0" smtClean="0"/>
              <a:t>ИССЛЕДОВАНИЯХ ЛЕКАРСТВЕННОГО </a:t>
            </a:r>
            <a:r>
              <a:rPr lang="ru-RU" sz="2000" dirty="0"/>
              <a:t>ПРЕПАРАТА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050" dirty="0"/>
              <a:t>(</a:t>
            </a:r>
            <a:r>
              <a:rPr lang="ru-RU" sz="1050" dirty="0" smtClean="0"/>
              <a:t>Утверждены Постановлением Правительства Российской </a:t>
            </a:r>
            <a:r>
              <a:rPr lang="ru-RU" sz="1050" dirty="0"/>
              <a:t>Федерации</a:t>
            </a:r>
            <a:br>
              <a:rPr lang="ru-RU" sz="1050" dirty="0"/>
            </a:br>
            <a:r>
              <a:rPr lang="ru-RU" sz="1050" dirty="0"/>
              <a:t>от 13 сентября 2010 г. N 714)</a:t>
            </a:r>
            <a:br>
              <a:rPr lang="ru-RU" sz="1050" dirty="0"/>
            </a:br>
            <a:endParaRPr lang="ru-RU" sz="105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2133600"/>
            <a:ext cx="8640762" cy="4535488"/>
          </a:xfrm>
        </p:spPr>
        <p:txBody>
          <a:bodyPr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III. РАЗМЕР СТРАХОВОЙ ВЫПЛАТЫ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8. Размер страховой выплаты по договору составляет: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а) в случае смерти застрахованного лица - 2 млн. рублей. Страховая выплата в указанном размере распределяется между выгодоприобретателями пропорционально их количеству в равных долях;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б) при ухудшении здоровья застрахованного лица, повлекшем за собой: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установление инвалидности I группы - 1,5 млн. рублей;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установление инвалидности II группы - 1 млн. рублей;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установление инвалидности III группы - 500 тыс. рублей;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в) при ухудшении здоровья застрахованного лица, не повлекшем за собой установление инвалидности, - не более чем 300 тыс. рублей.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9. Размер страховых выплат, указанных в пункте 8 настоящих Типовых правил, может быть увеличен на основании решения суда.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5003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CC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539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обществ пациентов в защите прав участников клинических исследований</dc:title>
  <dc:creator>User</dc:creator>
  <cp:lastModifiedBy>DmitrievMY</cp:lastModifiedBy>
  <cp:revision>10</cp:revision>
  <dcterms:created xsi:type="dcterms:W3CDTF">2011-11-10T06:02:52Z</dcterms:created>
  <dcterms:modified xsi:type="dcterms:W3CDTF">2011-12-12T06:24:05Z</dcterms:modified>
</cp:coreProperties>
</file>